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9144000"/>
  <p:notesSz cx="6858000" cy="9144000"/>
  <p:embeddedFontLst>
    <p:embeddedFont>
      <p:font typeface="Lexend Light"/>
      <p:regular r:id="rId22"/>
      <p:bold r:id="rId23"/>
    </p:embeddedFont>
    <p:embeddedFont>
      <p:font typeface="Outfit"/>
      <p:regular r:id="rId24"/>
      <p:bold r:id="rId25"/>
    </p:embeddedFont>
    <p:embeddedFont>
      <p:font typeface="Lexend Medium"/>
      <p:regular r:id="rId26"/>
      <p:bold r:id="rId27"/>
    </p:embeddedFont>
    <p:embeddedFont>
      <p:font typeface="Lexend"/>
      <p:regular r:id="rId28"/>
      <p:bold r:id="rId29"/>
    </p:embeddedFont>
    <p:embeddedFont>
      <p:font typeface="Archivo Black"/>
      <p:regular r:id="rId30"/>
    </p:embeddedFont>
    <p:embeddedFont>
      <p:font typeface="Gill Sans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LexendLight-regular.fntdata"/><Relationship Id="rId21" Type="http://schemas.openxmlformats.org/officeDocument/2006/relationships/slide" Target="slides/slide17.xml"/><Relationship Id="rId24" Type="http://schemas.openxmlformats.org/officeDocument/2006/relationships/font" Target="fonts/Outfit-regular.fntdata"/><Relationship Id="rId23" Type="http://schemas.openxmlformats.org/officeDocument/2006/relationships/font" Target="fonts/Lexend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exendMedium-regular.fntdata"/><Relationship Id="rId25" Type="http://schemas.openxmlformats.org/officeDocument/2006/relationships/font" Target="fonts/Outfit-bold.fntdata"/><Relationship Id="rId28" Type="http://schemas.openxmlformats.org/officeDocument/2006/relationships/font" Target="fonts/Lexend-regular.fntdata"/><Relationship Id="rId27" Type="http://schemas.openxmlformats.org/officeDocument/2006/relationships/font" Target="fonts/Lexend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exen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illSans-regular.fntdata"/><Relationship Id="rId30" Type="http://schemas.openxmlformats.org/officeDocument/2006/relationships/font" Target="fonts/ArchivoBlack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Gill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3BxQbQ8xKk-c3w5aVk3dVqotCY7r7k-7Pg3gbFA3nXQ/edit?usp=sharing" TargetMode="External"/><Relationship Id="rId3" Type="http://schemas.openxmlformats.org/officeDocument/2006/relationships/hyperlink" Target="https://rb.gy/lfbi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b50889df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b50889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https://docs.google.com/presentation/d/13BxQbQ8xKk-c3w5aVk3dVqotCY7r7k-7Pg3gbFA3nXQ/edit?usp=sharing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https://rb.gy/lfbiit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76aaf76862_0_10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76aaf76862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76aaf76862_0_12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76aaf76862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76aaf76862_0_9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76aaf76862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76aaf76862_0_9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76aaf76862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76aaf76862_0_9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76aaf76862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76aaf76862_0_9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76aaf76862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76aaf76862_0_8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76aaf76862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4b546fdf9f_4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4b546fdf9f_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76aaf76862_0_6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76aaf76862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6aaf76862_0_9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76aaf76862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76aaf76862_0_10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76aaf76862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6aaf76862_0_10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76aaf76862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5d60368adde042a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5d60368adde042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eaf362b880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eaf362b8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6aaf76862_0_10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6aaf76862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76aaf76862_0_10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76aaf76862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hyperlink" Target="mailto:chenyt@tku.edu.tw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48" name="Google Shape;148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52" name="Google Shape;152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" name="Google Shape;157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74" name="Google Shape;174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1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05" name="Google Shape;205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5" name="Google Shape;265;p1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66" name="Google Shape;266;p1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7" name="Google Shape;267;p1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85" name="Google Shape;285;p2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86" name="Google Shape;286;p2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2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88" name="Google Shape;288;p2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" name="Google Shape;290;p21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91" name="Google Shape;291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2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陳勇汀 2024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_2"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8" name="Google Shape;328;p2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 1">
  <p:cSld name="TITLE_AND_BODY_1_5_1_2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1" name="Google Shape;331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5" name="Google Shape;335;p26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6" name="Google Shape;336;p26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 txBox="1"/>
          <p:nvPr/>
        </p:nvSpPr>
        <p:spPr>
          <a:xfrm>
            <a:off x="199920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陳勇汀 2024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8" name="Google Shape;338;p26"/>
          <p:cNvPicPr preferRelativeResize="0"/>
          <p:nvPr/>
        </p:nvPicPr>
        <p:blipFill rotWithShape="1">
          <a:blip r:embed="rId2">
            <a:alphaModFix/>
          </a:blip>
          <a:srcRect b="0" l="27920" r="11917" t="0"/>
          <a:stretch/>
        </p:blipFill>
        <p:spPr>
          <a:xfrm flipH="1">
            <a:off x="0" y="2525625"/>
            <a:ext cx="1999200" cy="375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 1">
  <p:cSld name="TITLE_2_1_2_1"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2" name="Google Shape;342;p27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343" name="Google Shape;343;p27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47" name="Google Shape;347;p27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348" name="Google Shape;34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7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" name="Google Shape;77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99" name="Google Shape;9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03" name="Google Shape;103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4" name="Google Shape;12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33" name="Google Shape;13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hyperlink" Target="mailto:chenyt@tk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pulipuli.blogspot.tw/2011/06/blog-post_24.html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hyperlink" Target="http://www.ta.tku.edu.tw/Front/news/announcement/News.aspx?id=3E%2BfAbwN8FI=&amp;Sn=85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hyperlink" Target="http://www.ta.tku.edu.tw/Front/news/announcement/News.aspx?id=3E%2BfAbwN8FI=&amp;Sn=850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weforum.org/agenda/2024/04/why-large-language-models-are-so-important-for-the-future-of-the-manufacturing-industry/" TargetMode="External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nocode.ai/the-history-of-ai/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b.gy/wpk2ck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blog.pulipuli.info/2017/01/rarulessequences-sequential-pattern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log.pulipuli.info/2017/10/classification-and-prediction-bayesnet.html" TargetMode="External"/><Relationship Id="rId4" Type="http://schemas.openxmlformats.org/officeDocument/2006/relationships/image" Target="../media/image8.gif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pulipuli.info/2017/09/aiweka-time-series-forecasting-with-weka.html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log.pulipuli.info/2023/07/learningnatural-language-processing-with-python.html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://www.ta.tku.edu.tw/Front/news/announcement/News.aspx?id=3E%2BfAbwN8FI=&amp;Sn=85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28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355" name="Google Shape;355;p2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8" name="Google Shape;3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025" y="1691350"/>
            <a:ext cx="3723300" cy="3723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9" name="Google Shape;359;p28"/>
          <p:cNvSpPr txBox="1"/>
          <p:nvPr>
            <p:ph idx="1" type="subTitle"/>
          </p:nvPr>
        </p:nvSpPr>
        <p:spPr>
          <a:xfrm>
            <a:off x="565200" y="42509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淡江資圖系 助理教授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chenyt@tku.edu.tw</a:t>
            </a:r>
            <a:r>
              <a:rPr lang="zh-TW"/>
              <a:t>  </a:t>
            </a:r>
            <a:endParaRPr/>
          </a:p>
        </p:txBody>
      </p:sp>
      <p:sp>
        <p:nvSpPr>
          <p:cNvPr id="360" name="Google Shape;360;p28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361" name="Google Shape;361;p28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/>
              <a:t>人工智慧</a:t>
            </a:r>
            <a:endParaRPr sz="48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zh-TW" sz="3600"/>
              <a:t>的發展與應用</a:t>
            </a:r>
            <a:endParaRPr sz="3600"/>
          </a:p>
        </p:txBody>
      </p:sp>
      <p:sp>
        <p:nvSpPr>
          <p:cNvPr id="362" name="Google Shape;362;p28"/>
          <p:cNvSpPr/>
          <p:nvPr/>
        </p:nvSpPr>
        <p:spPr>
          <a:xfrm>
            <a:off x="4613175" y="1772500"/>
            <a:ext cx="3723300" cy="3713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28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364" name="Google Shape;364;p2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28"/>
          <p:cNvGrpSpPr/>
          <p:nvPr/>
        </p:nvGrpSpPr>
        <p:grpSpPr>
          <a:xfrm>
            <a:off x="4516294" y="1422761"/>
            <a:ext cx="1016876" cy="1072905"/>
            <a:chOff x="5143612" y="760610"/>
            <a:chExt cx="1016876" cy="1016876"/>
          </a:xfrm>
        </p:grpSpPr>
        <p:grpSp>
          <p:nvGrpSpPr>
            <p:cNvPr id="368" name="Google Shape;368;p28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369" name="Google Shape;369;p28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70" name="Google Shape;370;p28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371" name="Google Shape;371;p28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rgbClr val="00CE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8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3" name="Google Shape;373;p28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28"/>
          <p:cNvGrpSpPr/>
          <p:nvPr/>
        </p:nvGrpSpPr>
        <p:grpSpPr>
          <a:xfrm>
            <a:off x="6768957" y="4838157"/>
            <a:ext cx="1299300" cy="555194"/>
            <a:chOff x="7243875" y="3780983"/>
            <a:chExt cx="1299300" cy="526200"/>
          </a:xfrm>
        </p:grpSpPr>
        <p:grpSp>
          <p:nvGrpSpPr>
            <p:cNvPr id="375" name="Google Shape;375;p2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76" name="Google Shape;376;p2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BD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2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80" name="Google Shape;380;p2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3" name="Google Shape;383;p28"/>
          <p:cNvGrpSpPr/>
          <p:nvPr/>
        </p:nvGrpSpPr>
        <p:grpSpPr>
          <a:xfrm>
            <a:off x="7962373" y="2173402"/>
            <a:ext cx="896702" cy="946111"/>
            <a:chOff x="611807" y="3895284"/>
            <a:chExt cx="896702" cy="896702"/>
          </a:xfrm>
        </p:grpSpPr>
        <p:grpSp>
          <p:nvGrpSpPr>
            <p:cNvPr id="384" name="Google Shape;384;p28"/>
            <p:cNvGrpSpPr/>
            <p:nvPr/>
          </p:nvGrpSpPr>
          <p:grpSpPr>
            <a:xfrm>
              <a:off x="611807" y="3895284"/>
              <a:ext cx="896702" cy="896702"/>
              <a:chOff x="2589036" y="988300"/>
              <a:chExt cx="1101600" cy="1101600"/>
            </a:xfrm>
          </p:grpSpPr>
          <p:sp>
            <p:nvSpPr>
              <p:cNvPr id="385" name="Google Shape;385;p28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8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E5DB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8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8" name="Google Shape;388;p28"/>
            <p:cNvSpPr/>
            <p:nvPr/>
          </p:nvSpPr>
          <p:spPr>
            <a:xfrm rot="-2700000">
              <a:off x="881188" y="4169033"/>
              <a:ext cx="288924" cy="288924"/>
            </a:xfrm>
            <a:prstGeom prst="plus">
              <a:avLst>
                <a:gd fmla="val 4405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Large Language Models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</a:t>
            </a:r>
            <a:endParaRPr/>
          </a:p>
        </p:txBody>
      </p:sp>
      <p:sp>
        <p:nvSpPr>
          <p:cNvPr id="581" name="Google Shape;581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2" name="Google Shape;582;p3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007" y="2045798"/>
            <a:ext cx="1331518" cy="1801640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4" name="Google Shape;5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594" y="1723915"/>
            <a:ext cx="1331518" cy="1824270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5" name="Google Shape;5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025" y="1256363"/>
            <a:ext cx="1476203" cy="2014411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6" name="Google Shape;5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3142" y="4065300"/>
            <a:ext cx="2980683" cy="22383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7" name="Google Shape;587;p37"/>
          <p:cNvSpPr/>
          <p:nvPr/>
        </p:nvSpPr>
        <p:spPr>
          <a:xfrm rot="5400000">
            <a:off x="5754473" y="2877750"/>
            <a:ext cx="1049400" cy="1102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">
            <a:off x="6587000" y="2012828"/>
            <a:ext cx="1246450" cy="1246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9" name="Google Shape;58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27925" y="1256387"/>
            <a:ext cx="1331525" cy="13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7"/>
          <p:cNvSpPr/>
          <p:nvPr/>
        </p:nvSpPr>
        <p:spPr>
          <a:xfrm>
            <a:off x="715543" y="53875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大型語言模型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91" name="Google Shape;591;p37"/>
          <p:cNvSpPr/>
          <p:nvPr/>
        </p:nvSpPr>
        <p:spPr>
          <a:xfrm rot="-8100000">
            <a:off x="1585675" y="49332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7"/>
          <p:cNvSpPr/>
          <p:nvPr/>
        </p:nvSpPr>
        <p:spPr>
          <a:xfrm>
            <a:off x="715543" y="458892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生成式AI</a:t>
            </a:r>
            <a:endParaRPr sz="2400"/>
          </a:p>
        </p:txBody>
      </p:sp>
      <p:sp>
        <p:nvSpPr>
          <p:cNvPr id="593" name="Google Shape;593;p37"/>
          <p:cNvSpPr/>
          <p:nvPr/>
        </p:nvSpPr>
        <p:spPr>
          <a:xfrm rot="-8100000">
            <a:off x="1585675" y="4115993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7"/>
          <p:cNvSpPr/>
          <p:nvPr/>
        </p:nvSpPr>
        <p:spPr>
          <a:xfrm>
            <a:off x="715543" y="379030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深度學習</a:t>
            </a:r>
            <a:endParaRPr sz="2400"/>
          </a:p>
        </p:txBody>
      </p:sp>
      <p:sp>
        <p:nvSpPr>
          <p:cNvPr id="595" name="Google Shape;595;p37"/>
          <p:cNvSpPr/>
          <p:nvPr/>
        </p:nvSpPr>
        <p:spPr>
          <a:xfrm rot="-8100000">
            <a:off x="1585675" y="3335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7"/>
          <p:cNvSpPr/>
          <p:nvPr/>
        </p:nvSpPr>
        <p:spPr>
          <a:xfrm>
            <a:off x="715543" y="299167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機器學習</a:t>
            </a:r>
            <a:endParaRPr sz="2400"/>
          </a:p>
        </p:txBody>
      </p:sp>
      <p:sp>
        <p:nvSpPr>
          <p:cNvPr id="597" name="Google Shape;597;p37"/>
          <p:cNvSpPr/>
          <p:nvPr/>
        </p:nvSpPr>
        <p:spPr>
          <a:xfrm rot="-8100000">
            <a:off x="1585675" y="2517830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7"/>
          <p:cNvSpPr/>
          <p:nvPr/>
        </p:nvSpPr>
        <p:spPr>
          <a:xfrm>
            <a:off x="715543" y="21930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資料探勘</a:t>
            </a:r>
            <a:endParaRPr sz="2400"/>
          </a:p>
        </p:txBody>
      </p:sp>
      <p:sp>
        <p:nvSpPr>
          <p:cNvPr id="599" name="Google Shape;599;p37"/>
          <p:cNvSpPr/>
          <p:nvPr/>
        </p:nvSpPr>
        <p:spPr>
          <a:xfrm rot="-8100000">
            <a:off x="1585675" y="17005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/>
          <p:nvPr/>
        </p:nvSpPr>
        <p:spPr>
          <a:xfrm>
            <a:off x="715554" y="1341325"/>
            <a:ext cx="22218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專家系統</a:t>
            </a:r>
            <a:endParaRPr sz="2400"/>
          </a:p>
        </p:txBody>
      </p:sp>
      <p:sp>
        <p:nvSpPr>
          <p:cNvPr id="601" name="Google Shape;601;p3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38"/>
          <p:cNvPicPr preferRelativeResize="0"/>
          <p:nvPr/>
        </p:nvPicPr>
        <p:blipFill rotWithShape="1">
          <a:blip r:embed="rId3">
            <a:alphaModFix/>
          </a:blip>
          <a:srcRect b="0" l="34028" r="0" t="0"/>
          <a:stretch/>
        </p:blipFill>
        <p:spPr>
          <a:xfrm>
            <a:off x="2779550" y="1202798"/>
            <a:ext cx="3585000" cy="364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7" name="Google Shape;607;p38"/>
          <p:cNvSpPr/>
          <p:nvPr/>
        </p:nvSpPr>
        <p:spPr>
          <a:xfrm>
            <a:off x="2779525" y="1202782"/>
            <a:ext cx="3585000" cy="3640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4000">
                <a:srgbClr val="FFFFFF">
                  <a:alpha val="0"/>
                </a:srgbClr>
              </a:gs>
              <a:gs pos="68000">
                <a:srgbClr val="FFFFFF"/>
              </a:gs>
              <a:gs pos="100000">
                <a:srgbClr val="FFFFF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08" name="Google Shape;608;p3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人工智慧的應用</a:t>
            </a:r>
            <a:endParaRPr/>
          </a:p>
        </p:txBody>
      </p:sp>
      <p:sp>
        <p:nvSpPr>
          <p:cNvPr id="610" name="Google Shape;610;p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1" name="Google Shape;611;p3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8"/>
          <p:cNvSpPr/>
          <p:nvPr/>
        </p:nvSpPr>
        <p:spPr>
          <a:xfrm>
            <a:off x="1883350" y="1312550"/>
            <a:ext cx="1668900" cy="679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教育領域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3" name="Google Shape;613;p38"/>
          <p:cNvSpPr/>
          <p:nvPr/>
        </p:nvSpPr>
        <p:spPr>
          <a:xfrm>
            <a:off x="1883350" y="4163800"/>
            <a:ext cx="1668900" cy="679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設計領域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4" name="Google Shape;614;p38"/>
          <p:cNvSpPr/>
          <p:nvPr/>
        </p:nvSpPr>
        <p:spPr>
          <a:xfrm>
            <a:off x="5727575" y="1312550"/>
            <a:ext cx="1668900" cy="679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產業</a:t>
            </a:r>
            <a:r>
              <a:rPr lang="zh-TW" sz="2400">
                <a:solidFill>
                  <a:srgbClr val="FFFFFF"/>
                </a:solidFill>
              </a:rPr>
              <a:t>領域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5" name="Google Shape;615;p38"/>
          <p:cNvSpPr/>
          <p:nvPr/>
        </p:nvSpPr>
        <p:spPr>
          <a:xfrm>
            <a:off x="5727575" y="4163800"/>
            <a:ext cx="1668900" cy="6792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軟體</a:t>
            </a:r>
            <a:r>
              <a:rPr lang="zh-TW" sz="2400">
                <a:solidFill>
                  <a:srgbClr val="FFFFFF"/>
                </a:solidFill>
              </a:rPr>
              <a:t>領域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6" name="Google Shape;616;p3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9"/>
          <p:cNvSpPr txBox="1"/>
          <p:nvPr>
            <p:ph idx="1" type="body"/>
          </p:nvPr>
        </p:nvSpPr>
        <p:spPr>
          <a:xfrm>
            <a:off x="715600" y="13557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教育領域：閱讀學習</a:t>
            </a:r>
            <a:endParaRPr/>
          </a:p>
        </p:txBody>
      </p:sp>
      <p:sp>
        <p:nvSpPr>
          <p:cNvPr id="623" name="Google Shape;623;p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4" name="Google Shape;624;p3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陳勇汀（2011年3月）。合作式閱讀標註之知識萃取機制研究（未出版之碩士論文）。國立政治大學圖書資訊與檔案學研究所，臺北市。檢自：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http://pulipuli.blogspot.tw/2011/06/blog-post_24.html</a:t>
            </a:r>
            <a:r>
              <a:rPr lang="zh-TW"/>
              <a:t> </a:t>
            </a:r>
            <a:endParaRPr/>
          </a:p>
        </p:txBody>
      </p:sp>
      <p:pic>
        <p:nvPicPr>
          <p:cNvPr descr="D:\Desktop\My Dropbox\[2011碩士論文]\投影片\Edit-Male-User.png" id="625" name="Google Shape;62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12" y="1484312"/>
            <a:ext cx="1655762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39"/>
          <p:cNvSpPr/>
          <p:nvPr/>
        </p:nvSpPr>
        <p:spPr>
          <a:xfrm>
            <a:off x="1763712" y="2420937"/>
            <a:ext cx="1800300" cy="576300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icrosoft JhengHei"/>
              <a:buNone/>
            </a:pPr>
            <a:r>
              <a:rPr b="1" i="0" lang="zh-TW" sz="2400" u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讀者</a:t>
            </a:r>
            <a:endParaRPr/>
          </a:p>
        </p:txBody>
      </p:sp>
      <p:pic>
        <p:nvPicPr>
          <p:cNvPr id="627" name="Google Shape;627;p39"/>
          <p:cNvPicPr preferRelativeResize="0"/>
          <p:nvPr/>
        </p:nvPicPr>
        <p:blipFill rotWithShape="1">
          <a:blip r:embed="rId5">
            <a:alphaModFix/>
          </a:blip>
          <a:srcRect b="14288" l="0" r="0" t="0"/>
          <a:stretch/>
        </p:blipFill>
        <p:spPr>
          <a:xfrm>
            <a:off x="0" y="3876099"/>
            <a:ext cx="4410075" cy="25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9"/>
          <p:cNvSpPr/>
          <p:nvPr/>
        </p:nvSpPr>
        <p:spPr>
          <a:xfrm>
            <a:off x="1763713" y="3932075"/>
            <a:ext cx="1800300" cy="576358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25400">
            <a:solidFill>
              <a:srgbClr val="385D8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icrosoft JhengHei"/>
              <a:buNone/>
            </a:pPr>
            <a:r>
              <a:rPr b="1" i="0" lang="zh-TW" sz="2400" u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撰寫標註</a:t>
            </a:r>
            <a:endParaRPr/>
          </a:p>
        </p:txBody>
      </p:sp>
      <p:cxnSp>
        <p:nvCxnSpPr>
          <p:cNvPr id="629" name="Google Shape;629;p39"/>
          <p:cNvCxnSpPr/>
          <p:nvPr/>
        </p:nvCxnSpPr>
        <p:spPr>
          <a:xfrm rot="5400000">
            <a:off x="2194728" y="3464673"/>
            <a:ext cx="936694" cy="1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  <a:effectLst>
            <a:outerShdw blurRad="63500" dir="5400000" dist="23000">
              <a:srgbClr val="000000">
                <a:alpha val="34900"/>
              </a:srgbClr>
            </a:outerShdw>
          </a:effectLst>
        </p:spPr>
      </p:cxnSp>
      <p:sp>
        <p:nvSpPr>
          <p:cNvPr id="630" name="Google Shape;630;p39"/>
          <p:cNvSpPr/>
          <p:nvPr/>
        </p:nvSpPr>
        <p:spPr>
          <a:xfrm>
            <a:off x="2484438" y="3212966"/>
            <a:ext cx="358800" cy="358836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4F81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</a:pPr>
            <a:r>
              <a:rPr b="0" i="0" lang="zh-TW" sz="1800" u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/>
          </a:p>
        </p:txBody>
      </p:sp>
      <p:cxnSp>
        <p:nvCxnSpPr>
          <p:cNvPr id="631" name="Google Shape;631;p39"/>
          <p:cNvCxnSpPr/>
          <p:nvPr/>
        </p:nvCxnSpPr>
        <p:spPr>
          <a:xfrm>
            <a:off x="3563779" y="2997330"/>
            <a:ext cx="1728818" cy="936562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  <a:effectLst>
            <a:outerShdw blurRad="63500" dir="5400000" dist="23000">
              <a:srgbClr val="000000">
                <a:alpha val="34900"/>
              </a:srgbClr>
            </a:outerShdw>
          </a:effectLst>
        </p:spPr>
      </p:cxnSp>
      <p:sp>
        <p:nvSpPr>
          <p:cNvPr id="632" name="Google Shape;632;p39"/>
          <p:cNvSpPr/>
          <p:nvPr/>
        </p:nvSpPr>
        <p:spPr>
          <a:xfrm>
            <a:off x="4211450" y="3286267"/>
            <a:ext cx="360408" cy="358715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4F81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</a:pPr>
            <a:r>
              <a:rPr b="0" i="0" lang="zh-TW" sz="1800" u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endParaRPr/>
          </a:p>
        </p:txBody>
      </p:sp>
      <p:cxnSp>
        <p:nvCxnSpPr>
          <p:cNvPr id="633" name="Google Shape;633;p39"/>
          <p:cNvCxnSpPr/>
          <p:nvPr/>
        </p:nvCxnSpPr>
        <p:spPr>
          <a:xfrm rot="10800000">
            <a:off x="3564036" y="2708405"/>
            <a:ext cx="2016300" cy="1495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  <a:effectLst>
            <a:outerShdw blurRad="63500" dir="5400000" dist="23000">
              <a:srgbClr val="000000">
                <a:alpha val="34900"/>
              </a:srgbClr>
            </a:outerShdw>
          </a:effectLst>
        </p:spPr>
      </p:cxnSp>
      <p:sp>
        <p:nvSpPr>
          <p:cNvPr id="634" name="Google Shape;634;p39"/>
          <p:cNvSpPr/>
          <p:nvPr/>
        </p:nvSpPr>
        <p:spPr>
          <a:xfrm>
            <a:off x="4427754" y="2565435"/>
            <a:ext cx="360300" cy="358740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4F81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</a:pPr>
            <a:r>
              <a:rPr b="0" i="0" lang="zh-TW" sz="1800" u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endParaRPr/>
          </a:p>
        </p:txBody>
      </p:sp>
      <p:sp>
        <p:nvSpPr>
          <p:cNvPr id="635" name="Google Shape;635;p39"/>
          <p:cNvSpPr/>
          <p:nvPr/>
        </p:nvSpPr>
        <p:spPr>
          <a:xfrm>
            <a:off x="5579945" y="4149617"/>
            <a:ext cx="3312931" cy="1727263"/>
          </a:xfrm>
          <a:prstGeom prst="roundRect">
            <a:avLst>
              <a:gd fmla="val 846" name="adj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9"/>
          <p:cNvSpPr/>
          <p:nvPr/>
        </p:nvSpPr>
        <p:spPr>
          <a:xfrm>
            <a:off x="5292613" y="3933723"/>
            <a:ext cx="2231923" cy="576254"/>
          </a:xfrm>
          <a:prstGeom prst="roundRect">
            <a:avLst>
              <a:gd fmla="val 16667" name="adj"/>
            </a:avLst>
          </a:prstGeom>
          <a:solidFill>
            <a:srgbClr val="F79646"/>
          </a:solidFill>
          <a:ln cap="flat" cmpd="sng" w="25400">
            <a:solidFill>
              <a:srgbClr val="B66D3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icrosoft JhengHei"/>
              <a:buNone/>
            </a:pPr>
            <a:r>
              <a:rPr b="1" i="0" lang="zh-TW" sz="2400" u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知識萃取機制</a:t>
            </a:r>
            <a:endParaRPr/>
          </a:p>
        </p:txBody>
      </p:sp>
      <p:cxnSp>
        <p:nvCxnSpPr>
          <p:cNvPr id="637" name="Google Shape;637;p39"/>
          <p:cNvCxnSpPr/>
          <p:nvPr/>
        </p:nvCxnSpPr>
        <p:spPr>
          <a:xfrm>
            <a:off x="3563862" y="4222640"/>
            <a:ext cx="1728773" cy="14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  <a:effectLst>
            <a:outerShdw blurRad="63500" dir="5400000" dist="23000">
              <a:srgbClr val="000000">
                <a:alpha val="34900"/>
              </a:srgbClr>
            </a:outerShdw>
          </a:effectLst>
        </p:spPr>
      </p:cxnSp>
      <p:sp>
        <p:nvSpPr>
          <p:cNvPr id="638" name="Google Shape;638;p39"/>
          <p:cNvSpPr/>
          <p:nvPr/>
        </p:nvSpPr>
        <p:spPr>
          <a:xfrm>
            <a:off x="4211549" y="4078182"/>
            <a:ext cx="360336" cy="360384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4F81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</a:pPr>
            <a:r>
              <a:rPr b="0" i="0" lang="zh-TW" sz="1800" u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endParaRPr/>
          </a:p>
        </p:txBody>
      </p:sp>
      <p:sp>
        <p:nvSpPr>
          <p:cNvPr id="639" name="Google Shape;639;p39"/>
          <p:cNvSpPr/>
          <p:nvPr/>
        </p:nvSpPr>
        <p:spPr>
          <a:xfrm>
            <a:off x="6300655" y="4652842"/>
            <a:ext cx="1871587" cy="57625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9B5E8"/>
              </a:gs>
              <a:gs pos="35000">
                <a:srgbClr val="D9CBEE"/>
              </a:gs>
              <a:gs pos="100000">
                <a:srgbClr val="F0EAF9"/>
              </a:gs>
            </a:gsLst>
            <a:lin ang="16200038" scaled="0"/>
          </a:gradFill>
          <a:ln cap="flat" cmpd="sng" w="9525">
            <a:solidFill>
              <a:srgbClr val="7D60A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</a:pPr>
            <a:r>
              <a:rPr b="1" i="0" lang="zh-TW" sz="1800" u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標註分數：1.2</a:t>
            </a:r>
            <a:endParaRPr/>
          </a:p>
        </p:txBody>
      </p:sp>
      <p:sp>
        <p:nvSpPr>
          <p:cNvPr id="640" name="Google Shape;640;p39"/>
          <p:cNvSpPr txBox="1"/>
          <p:nvPr/>
        </p:nvSpPr>
        <p:spPr>
          <a:xfrm>
            <a:off x="6300440" y="5373019"/>
            <a:ext cx="1872487" cy="3693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</a:pPr>
            <a:r>
              <a:rPr b="0" i="0" lang="zh-TW" sz="1800" u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&lt; 建議門檻分數</a:t>
            </a:r>
            <a:endParaRPr/>
          </a:p>
        </p:txBody>
      </p:sp>
      <p:sp>
        <p:nvSpPr>
          <p:cNvPr id="641" name="Google Shape;641;p39"/>
          <p:cNvSpPr/>
          <p:nvPr/>
        </p:nvSpPr>
        <p:spPr>
          <a:xfrm>
            <a:off x="5724384" y="981100"/>
            <a:ext cx="3168634" cy="1727227"/>
          </a:xfrm>
          <a:prstGeom prst="roundRect">
            <a:avLst>
              <a:gd fmla="val 846" name="adj"/>
            </a:avLst>
          </a:prstGeom>
          <a:solidFill>
            <a:srgbClr val="FFFFFF"/>
          </a:solidFill>
          <a:ln cap="flat" cmpd="sng" w="25400">
            <a:solidFill>
              <a:srgbClr val="F7964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9"/>
          <p:cNvSpPr/>
          <p:nvPr/>
        </p:nvSpPr>
        <p:spPr>
          <a:xfrm>
            <a:off x="5579925" y="2421116"/>
            <a:ext cx="1656631" cy="57594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86C1F"/>
              </a:gs>
              <a:gs pos="80000">
                <a:srgbClr val="FF8E29"/>
              </a:gs>
              <a:gs pos="100000">
                <a:srgbClr val="FF8D25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icrosoft JhengHei"/>
              <a:buNone/>
            </a:pPr>
            <a:r>
              <a:rPr b="1" i="0" lang="zh-TW" sz="2400" u="none" cap="none" strike="noStrik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標註建議</a:t>
            </a:r>
            <a:endParaRPr/>
          </a:p>
        </p:txBody>
      </p:sp>
      <p:cxnSp>
        <p:nvCxnSpPr>
          <p:cNvPr id="643" name="Google Shape;643;p39"/>
          <p:cNvCxnSpPr/>
          <p:nvPr/>
        </p:nvCxnSpPr>
        <p:spPr>
          <a:xfrm rot="-5400000">
            <a:off x="5939488" y="3464923"/>
            <a:ext cx="936506" cy="1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med" w="med" type="none"/>
            <a:tailEnd len="med" w="med" type="stealth"/>
          </a:ln>
          <a:effectLst>
            <a:outerShdw blurRad="63500" dir="5400000" dist="23000">
              <a:srgbClr val="000000">
                <a:alpha val="34900"/>
              </a:srgbClr>
            </a:outerShdw>
          </a:effectLst>
        </p:spPr>
      </p:cxnSp>
      <p:sp>
        <p:nvSpPr>
          <p:cNvPr id="644" name="Google Shape;644;p39"/>
          <p:cNvSpPr/>
          <p:nvPr/>
        </p:nvSpPr>
        <p:spPr>
          <a:xfrm>
            <a:off x="6227609" y="3357650"/>
            <a:ext cx="360372" cy="358764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rgbClr val="4F81B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icrosoft JhengHei"/>
              <a:buNone/>
            </a:pPr>
            <a:r>
              <a:rPr b="0" i="0" lang="zh-TW" sz="1800" u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endParaRPr/>
          </a:p>
        </p:txBody>
      </p:sp>
      <p:sp>
        <p:nvSpPr>
          <p:cNvPr id="645" name="Google Shape;645;p39"/>
          <p:cNvSpPr/>
          <p:nvPr/>
        </p:nvSpPr>
        <p:spPr>
          <a:xfrm>
            <a:off x="6372067" y="1197006"/>
            <a:ext cx="1944689" cy="43195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E86"/>
              </a:gs>
              <a:gs pos="35000">
                <a:srgbClr val="FFD0AA"/>
              </a:gs>
              <a:gs pos="100000">
                <a:srgbClr val="FFEBDB"/>
              </a:gs>
            </a:gsLst>
            <a:lin ang="16200038" scaled="0"/>
          </a:gradFill>
          <a:ln cap="flat" cmpd="sng" w="9525">
            <a:solidFill>
              <a:srgbClr val="F6924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JhengHei"/>
              <a:buNone/>
            </a:pPr>
            <a:r>
              <a:rPr b="0" i="0" lang="zh-TW" sz="2000" u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標註技巧建議</a:t>
            </a:r>
            <a:endParaRPr/>
          </a:p>
        </p:txBody>
      </p:sp>
      <p:sp>
        <p:nvSpPr>
          <p:cNvPr id="646" name="Google Shape;646;p39"/>
          <p:cNvSpPr/>
          <p:nvPr/>
        </p:nvSpPr>
        <p:spPr>
          <a:xfrm>
            <a:off x="6372067" y="1844723"/>
            <a:ext cx="1944689" cy="43195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BE86"/>
              </a:gs>
              <a:gs pos="35000">
                <a:srgbClr val="FFD0AA"/>
              </a:gs>
              <a:gs pos="100000">
                <a:srgbClr val="FFEBDB"/>
              </a:gs>
            </a:gsLst>
            <a:lin ang="16200038" scaled="0"/>
          </a:gradFill>
          <a:ln cap="flat" cmpd="sng" w="9525">
            <a:solidFill>
              <a:srgbClr val="F6924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JhengHei"/>
              <a:buNone/>
            </a:pPr>
            <a:r>
              <a:rPr b="0" i="0" lang="zh-TW" sz="2000" u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優質標註推薦</a:t>
            </a:r>
            <a:endParaRPr/>
          </a:p>
        </p:txBody>
      </p:sp>
      <p:sp>
        <p:nvSpPr>
          <p:cNvPr id="647" name="Google Shape;647;p3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產業領域：QA問答</a:t>
            </a:r>
            <a:endParaRPr/>
          </a:p>
        </p:txBody>
      </p:sp>
      <p:sp>
        <p:nvSpPr>
          <p:cNvPr id="654" name="Google Shape;654;p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55" name="Google Shape;6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9611"/>
            <a:ext cx="9144000" cy="4990978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  <p:sp>
        <p:nvSpPr>
          <p:cNvPr id="657" name="Google Shape;657;p4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陳勇汀（2024，五月29日）。文學院AI人才培育的反思。112學年度第2學期文學院「智慧人文沙龍」，新北市。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http://www.ta.tku.edu.tw/Front/news/announcement/News.aspx?id=3E%2BfAbwN8FI=&amp;Sn=850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設計領域：虛擬形象建立</a:t>
            </a:r>
            <a:endParaRPr/>
          </a:p>
        </p:txBody>
      </p:sp>
      <p:sp>
        <p:nvSpPr>
          <p:cNvPr id="664" name="Google Shape;664;p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5" name="Google Shape;665;p41"/>
          <p:cNvSpPr txBox="1"/>
          <p:nvPr/>
        </p:nvSpPr>
        <p:spPr>
          <a:xfrm>
            <a:off x="1047727" y="738081"/>
            <a:ext cx="7043400" cy="4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66" name="Google Shape;666;p41"/>
          <p:cNvSpPr txBox="1"/>
          <p:nvPr/>
        </p:nvSpPr>
        <p:spPr>
          <a:xfrm>
            <a:off x="1047727" y="5083586"/>
            <a:ext cx="70434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67" name="Google Shape;6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130" y="3680068"/>
            <a:ext cx="3287239" cy="2485827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8" name="Google Shape;6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875" y="1302665"/>
            <a:ext cx="3326417" cy="2485825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69" name="Google Shape;6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8256" y="3731401"/>
            <a:ext cx="3287239" cy="2491062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0" name="Google Shape;67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0415" y="1247737"/>
            <a:ext cx="3402910" cy="2595670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1" name="Google Shape;671;p4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陳勇汀（2024，五月29日）。文學院AI人才培育的反思。112學年度第2學期文學院「智慧人文沙龍」，新北市。</a:t>
            </a:r>
            <a:r>
              <a:rPr lang="zh-TW" u="sng">
                <a:solidFill>
                  <a:schemeClr val="hlink"/>
                </a:solidFill>
                <a:hlinkClick r:id="rId7"/>
              </a:rPr>
              <a:t>http://www.ta.tku.edu.tw/Front/news/announcement/News.aspx?id=3E%2BfAbwN8FI=&amp;Sn=850</a:t>
            </a:r>
            <a:r>
              <a:rPr lang="zh-TW"/>
              <a:t> </a:t>
            </a:r>
            <a:endParaRPr/>
          </a:p>
        </p:txBody>
      </p:sp>
      <p:sp>
        <p:nvSpPr>
          <p:cNvPr id="672" name="Google Shape;672;p4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軟體領域：程式寫作</a:t>
            </a:r>
            <a:endParaRPr/>
          </a:p>
        </p:txBody>
      </p:sp>
      <p:sp>
        <p:nvSpPr>
          <p:cNvPr id="679" name="Google Shape;679;p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0" name="Google Shape;680;p4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42"/>
          <p:cNvPicPr preferRelativeResize="0"/>
          <p:nvPr/>
        </p:nvPicPr>
        <p:blipFill rotWithShape="1">
          <a:blip r:embed="rId3">
            <a:alphaModFix/>
          </a:blip>
          <a:srcRect b="6489" l="0" r="0" t="0"/>
          <a:stretch/>
        </p:blipFill>
        <p:spPr>
          <a:xfrm>
            <a:off x="0" y="1143150"/>
            <a:ext cx="9143999" cy="5183888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3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3"/>
          <p:cNvSpPr txBox="1"/>
          <p:nvPr>
            <p:ph type="title"/>
          </p:nvPr>
        </p:nvSpPr>
        <p:spPr>
          <a:xfrm>
            <a:off x="5387775" y="3117150"/>
            <a:ext cx="33972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zh-TW" sz="2400"/>
              <a:t>人工智慧的下一步是</a:t>
            </a:r>
            <a:endParaRPr b="0" sz="24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工業領域？</a:t>
            </a:r>
            <a:endParaRPr/>
          </a:p>
        </p:txBody>
      </p:sp>
      <p:sp>
        <p:nvSpPr>
          <p:cNvPr id="689" name="Google Shape;689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0" name="Google Shape;690;p4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Andre Yoon, &amp; Kim, K. Y. (2024, April 23). Why Large Language Models (LLMs) are the future of manufacturing. World Economic Forum.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https://www.weforum.org/agenda/2024/04/why-large-language-models-are-so-important-for-the-future-of-the-manufacturing-industry/</a:t>
            </a:r>
            <a:r>
              <a:rPr lang="zh-TW"/>
              <a:t> </a:t>
            </a:r>
            <a:endParaRPr/>
          </a:p>
        </p:txBody>
      </p:sp>
      <p:pic>
        <p:nvPicPr>
          <p:cNvPr id="691" name="Google Shape;6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75" y="1219100"/>
            <a:ext cx="4724275" cy="44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4" name="Google Shape;394;p29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29"/>
          <p:cNvPicPr preferRelativeResize="0"/>
          <p:nvPr/>
        </p:nvPicPr>
        <p:blipFill rotWithShape="1">
          <a:blip r:embed="rId3">
            <a:alphaModFix/>
          </a:blip>
          <a:srcRect b="65262" l="31170" r="28919" t="10745"/>
          <a:stretch/>
        </p:blipFill>
        <p:spPr>
          <a:xfrm>
            <a:off x="803400" y="1031575"/>
            <a:ext cx="27792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6" name="Google Shape;396;p29"/>
          <p:cNvSpPr/>
          <p:nvPr/>
        </p:nvSpPr>
        <p:spPr>
          <a:xfrm>
            <a:off x="670073" y="928808"/>
            <a:ext cx="29124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"/>
          <p:cNvSpPr txBox="1"/>
          <p:nvPr/>
        </p:nvSpPr>
        <p:spPr>
          <a:xfrm>
            <a:off x="638250" y="4369350"/>
            <a:ext cx="3109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淡江大學</a:t>
            </a:r>
            <a:endParaRPr sz="20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資訊與圖書館學系</a:t>
            </a:r>
            <a:endParaRPr sz="20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助理教授</a:t>
            </a:r>
            <a:endParaRPr sz="20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陳勇汀</a:t>
            </a:r>
            <a:endParaRPr b="1" sz="48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(布丁布丁吃布丁)</a:t>
            </a:r>
            <a:endParaRPr b="1" sz="19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8" name="Google Shape;398;p29"/>
          <p:cNvSpPr txBox="1"/>
          <p:nvPr/>
        </p:nvSpPr>
        <p:spPr>
          <a:xfrm>
            <a:off x="4745350" y="3884550"/>
            <a:ext cx="38748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學歷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政治大學圖書資訊與檔案學</a:t>
            </a:r>
            <a:b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研究所博士 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政治大學圖書資訊與檔案學</a:t>
            </a:r>
            <a:b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研究所碩士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91919"/>
              </a:buClr>
              <a:buSzPts val="21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輔仁大學圖書資訊學系學士</a:t>
            </a:r>
            <a:r>
              <a:rPr lang="zh-TW" sz="21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21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99" name="Google Shape;399;p29"/>
          <p:cNvCxnSpPr/>
          <p:nvPr/>
        </p:nvCxnSpPr>
        <p:spPr>
          <a:xfrm>
            <a:off x="4817416" y="4295449"/>
            <a:ext cx="643800" cy="0"/>
          </a:xfrm>
          <a:prstGeom prst="straightConnector1">
            <a:avLst/>
          </a:prstGeom>
          <a:noFill/>
          <a:ln cap="flat" cmpd="sng" w="63500">
            <a:solidFill>
              <a:srgbClr val="7BCCE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0" name="Google Shape;4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922" y="2969247"/>
            <a:ext cx="915300" cy="9153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1" name="Google Shape;401;p29"/>
          <p:cNvSpPr txBox="1"/>
          <p:nvPr/>
        </p:nvSpPr>
        <p:spPr>
          <a:xfrm>
            <a:off x="4745350" y="928800"/>
            <a:ext cx="40653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經歷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淡江資圖系助理教授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輔仁大學圖書資訊學系進修部講師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空中大學管理與資訊學系講師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91919"/>
              </a:buClr>
              <a:buSzPts val="21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BLOG「布丁布丁吃什麼？」作者</a:t>
            </a:r>
            <a:endParaRPr sz="21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402" name="Google Shape;402;p29"/>
          <p:cNvCxnSpPr/>
          <p:nvPr/>
        </p:nvCxnSpPr>
        <p:spPr>
          <a:xfrm>
            <a:off x="4817416" y="1339699"/>
            <a:ext cx="643800" cy="0"/>
          </a:xfrm>
          <a:prstGeom prst="straightConnector1">
            <a:avLst/>
          </a:prstGeom>
          <a:noFill/>
          <a:ln cap="flat" cmpd="sng" w="63500">
            <a:solidFill>
              <a:srgbClr val="7BCCE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人工智慧的發展</a:t>
            </a:r>
            <a:endParaRPr/>
          </a:p>
        </p:txBody>
      </p:sp>
      <p:sp>
        <p:nvSpPr>
          <p:cNvPr id="408" name="Google Shape;408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9" name="Google Shape;409;p3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Ruiz, A. (2023, November 18). The History of AI. Nocode.Ai.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https://www.nocode.ai/the-history-of-ai/</a:t>
            </a:r>
            <a:r>
              <a:rPr lang="zh-TW"/>
              <a:t> </a:t>
            </a:r>
            <a:endParaRPr/>
          </a:p>
        </p:txBody>
      </p:sp>
      <p:sp>
        <p:nvSpPr>
          <p:cNvPr id="410" name="Google Shape;410;p3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  <p:pic>
        <p:nvPicPr>
          <p:cNvPr id="411" name="Google Shape;4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643608"/>
            <a:ext cx="9144001" cy="369393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0"/>
          <p:cNvSpPr/>
          <p:nvPr/>
        </p:nvSpPr>
        <p:spPr>
          <a:xfrm>
            <a:off x="7090200" y="4444025"/>
            <a:ext cx="1338300" cy="851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大型語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言模型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3" name="Google Shape;413;p30"/>
          <p:cNvSpPr/>
          <p:nvPr/>
        </p:nvSpPr>
        <p:spPr>
          <a:xfrm rot="8100000">
            <a:off x="6560400" y="4629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"/>
          <p:cNvSpPr/>
          <p:nvPr/>
        </p:nvSpPr>
        <p:spPr>
          <a:xfrm>
            <a:off x="5521260" y="4444025"/>
            <a:ext cx="1338300" cy="851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生成式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AI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5" name="Google Shape;415;p30"/>
          <p:cNvSpPr/>
          <p:nvPr/>
        </p:nvSpPr>
        <p:spPr>
          <a:xfrm rot="8100000">
            <a:off x="4939975" y="4629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4319820" y="4444025"/>
            <a:ext cx="970800" cy="851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深度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學習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7" name="Google Shape;417;p30"/>
          <p:cNvSpPr/>
          <p:nvPr/>
        </p:nvSpPr>
        <p:spPr>
          <a:xfrm rot="8100000">
            <a:off x="3791050" y="4629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3118380" y="4444025"/>
            <a:ext cx="970800" cy="851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機器學習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9" name="Google Shape;419;p30"/>
          <p:cNvSpPr/>
          <p:nvPr/>
        </p:nvSpPr>
        <p:spPr>
          <a:xfrm rot="8100000">
            <a:off x="2582900" y="4629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1916940" y="4444025"/>
            <a:ext cx="970800" cy="851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資料探勘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21" name="Google Shape;421;p30"/>
          <p:cNvSpPr/>
          <p:nvPr/>
        </p:nvSpPr>
        <p:spPr>
          <a:xfrm rot="8100000">
            <a:off x="1386600" y="4629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715500" y="4444025"/>
            <a:ext cx="970800" cy="851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專家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系統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Expert Systems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專家系統</a:t>
            </a:r>
            <a:endParaRPr/>
          </a:p>
        </p:txBody>
      </p:sp>
      <p:sp>
        <p:nvSpPr>
          <p:cNvPr id="429" name="Google Shape;429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0" name="Google Shape;430;p3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James Y.（2017，十一月5日）。[資料分析&amp;機器學習] 第3.5講: 決策樹(Decision Tree)以及隨機森林(Random Forest)介紹。Medium。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https://rb.gy/wpk2ck</a:t>
            </a:r>
            <a:r>
              <a:rPr lang="zh-TW"/>
              <a:t> </a:t>
            </a:r>
            <a:endParaRPr/>
          </a:p>
        </p:txBody>
      </p:sp>
      <p:pic>
        <p:nvPicPr>
          <p:cNvPr id="431" name="Google Shape;4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676" y="1692337"/>
            <a:ext cx="5120874" cy="408552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1"/>
          <p:cNvSpPr/>
          <p:nvPr/>
        </p:nvSpPr>
        <p:spPr>
          <a:xfrm>
            <a:off x="715543" y="53875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大型語言模型</a:t>
            </a:r>
            <a:endParaRPr sz="2400"/>
          </a:p>
        </p:txBody>
      </p:sp>
      <p:sp>
        <p:nvSpPr>
          <p:cNvPr id="433" name="Google Shape;433;p31"/>
          <p:cNvSpPr/>
          <p:nvPr/>
        </p:nvSpPr>
        <p:spPr>
          <a:xfrm rot="-8100000">
            <a:off x="1585675" y="49332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"/>
          <p:cNvSpPr/>
          <p:nvPr/>
        </p:nvSpPr>
        <p:spPr>
          <a:xfrm>
            <a:off x="715543" y="458892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生成式AI</a:t>
            </a:r>
            <a:endParaRPr sz="2400"/>
          </a:p>
        </p:txBody>
      </p:sp>
      <p:sp>
        <p:nvSpPr>
          <p:cNvPr id="435" name="Google Shape;435;p31"/>
          <p:cNvSpPr/>
          <p:nvPr/>
        </p:nvSpPr>
        <p:spPr>
          <a:xfrm rot="-8100000">
            <a:off x="1585675" y="4115993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"/>
          <p:cNvSpPr/>
          <p:nvPr/>
        </p:nvSpPr>
        <p:spPr>
          <a:xfrm>
            <a:off x="715543" y="379030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深度學習</a:t>
            </a:r>
            <a:endParaRPr sz="2400"/>
          </a:p>
        </p:txBody>
      </p:sp>
      <p:sp>
        <p:nvSpPr>
          <p:cNvPr id="437" name="Google Shape;437;p31"/>
          <p:cNvSpPr/>
          <p:nvPr/>
        </p:nvSpPr>
        <p:spPr>
          <a:xfrm rot="-8100000">
            <a:off x="1585675" y="3335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/>
          <p:nvPr/>
        </p:nvSpPr>
        <p:spPr>
          <a:xfrm>
            <a:off x="715543" y="299167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機器學習</a:t>
            </a:r>
            <a:endParaRPr sz="2400"/>
          </a:p>
        </p:txBody>
      </p:sp>
      <p:sp>
        <p:nvSpPr>
          <p:cNvPr id="439" name="Google Shape;439;p31"/>
          <p:cNvSpPr/>
          <p:nvPr/>
        </p:nvSpPr>
        <p:spPr>
          <a:xfrm rot="-8100000">
            <a:off x="1585675" y="2517830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715543" y="21930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資料探勘</a:t>
            </a:r>
            <a:endParaRPr sz="2400"/>
          </a:p>
        </p:txBody>
      </p:sp>
      <p:sp>
        <p:nvSpPr>
          <p:cNvPr id="441" name="Google Shape;441;p31"/>
          <p:cNvSpPr/>
          <p:nvPr/>
        </p:nvSpPr>
        <p:spPr>
          <a:xfrm rot="-8100000">
            <a:off x="1585675" y="17005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1"/>
          <p:cNvSpPr/>
          <p:nvPr/>
        </p:nvSpPr>
        <p:spPr>
          <a:xfrm>
            <a:off x="715554" y="1341325"/>
            <a:ext cx="22218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FFFFFF"/>
                </a:solidFill>
              </a:rPr>
              <a:t>專家系統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3" name="Google Shape;443;p3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Data Mining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</a:t>
            </a:r>
            <a:endParaRPr/>
          </a:p>
        </p:txBody>
      </p:sp>
      <p:sp>
        <p:nvSpPr>
          <p:cNvPr id="450" name="Google Shape;450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1" name="Google Shape;451;p3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布丁布丁吃布丁（2017，一月14日）。循序樣式探勘： 以R的arulesSequences實作。布丁布丁吃什麼？。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https://blog.pulipuli.info/2017/01/rarulessequences-sequential-pattern.html</a:t>
            </a:r>
            <a:r>
              <a:rPr lang="zh-TW"/>
              <a:t> </a:t>
            </a:r>
            <a:endParaRPr/>
          </a:p>
        </p:txBody>
      </p:sp>
      <p:pic>
        <p:nvPicPr>
          <p:cNvPr id="452" name="Google Shape;452;p32"/>
          <p:cNvPicPr preferRelativeResize="0"/>
          <p:nvPr/>
        </p:nvPicPr>
        <p:blipFill rotWithShape="1">
          <a:blip r:embed="rId4">
            <a:alphaModFix/>
          </a:blip>
          <a:srcRect b="55555" l="0" r="9297" t="0"/>
          <a:stretch/>
        </p:blipFill>
        <p:spPr>
          <a:xfrm>
            <a:off x="5076800" y="3757900"/>
            <a:ext cx="3576775" cy="2590775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3" name="Google Shape;453;p32"/>
          <p:cNvSpPr/>
          <p:nvPr/>
        </p:nvSpPr>
        <p:spPr>
          <a:xfrm>
            <a:off x="5878152" y="2224425"/>
            <a:ext cx="17262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交易記錄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54" name="Google Shape;454;p32"/>
          <p:cNvPicPr preferRelativeResize="0"/>
          <p:nvPr/>
        </p:nvPicPr>
        <p:blipFill rotWithShape="1">
          <a:blip r:embed="rId5">
            <a:alphaModFix/>
          </a:blip>
          <a:srcRect b="16985" l="0" r="20854" t="21694"/>
          <a:stretch/>
        </p:blipFill>
        <p:spPr>
          <a:xfrm>
            <a:off x="3343300" y="1243675"/>
            <a:ext cx="2673725" cy="2818376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5" name="Google Shape;455;p32"/>
          <p:cNvSpPr/>
          <p:nvPr/>
        </p:nvSpPr>
        <p:spPr>
          <a:xfrm>
            <a:off x="3067750" y="5019750"/>
            <a:ext cx="2120400" cy="6792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最長序列探勘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56" name="Google Shape;456;p32"/>
          <p:cNvSpPr/>
          <p:nvPr/>
        </p:nvSpPr>
        <p:spPr>
          <a:xfrm>
            <a:off x="7355475" y="4994425"/>
            <a:ext cx="1173600" cy="52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57" name="Google Shape;457;p32"/>
          <p:cNvSpPr/>
          <p:nvPr/>
        </p:nvSpPr>
        <p:spPr>
          <a:xfrm rot="-8100000">
            <a:off x="5737635" y="3925392"/>
            <a:ext cx="691126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2"/>
          <p:cNvSpPr/>
          <p:nvPr/>
        </p:nvSpPr>
        <p:spPr>
          <a:xfrm>
            <a:off x="715543" y="53875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大型語言模型</a:t>
            </a:r>
            <a:endParaRPr sz="2400"/>
          </a:p>
        </p:txBody>
      </p:sp>
      <p:sp>
        <p:nvSpPr>
          <p:cNvPr id="459" name="Google Shape;459;p32"/>
          <p:cNvSpPr/>
          <p:nvPr/>
        </p:nvSpPr>
        <p:spPr>
          <a:xfrm rot="-8100000">
            <a:off x="1585675" y="49332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>
            <a:off x="715543" y="458892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生成式AI</a:t>
            </a:r>
            <a:endParaRPr sz="2400"/>
          </a:p>
        </p:txBody>
      </p:sp>
      <p:sp>
        <p:nvSpPr>
          <p:cNvPr id="461" name="Google Shape;461;p32"/>
          <p:cNvSpPr/>
          <p:nvPr/>
        </p:nvSpPr>
        <p:spPr>
          <a:xfrm rot="-8100000">
            <a:off x="1585675" y="4115993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2"/>
          <p:cNvSpPr/>
          <p:nvPr/>
        </p:nvSpPr>
        <p:spPr>
          <a:xfrm>
            <a:off x="715543" y="379030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深度學習</a:t>
            </a:r>
            <a:endParaRPr sz="2400"/>
          </a:p>
        </p:txBody>
      </p:sp>
      <p:sp>
        <p:nvSpPr>
          <p:cNvPr id="463" name="Google Shape;463;p32"/>
          <p:cNvSpPr/>
          <p:nvPr/>
        </p:nvSpPr>
        <p:spPr>
          <a:xfrm rot="-8100000">
            <a:off x="1585675" y="3335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2"/>
          <p:cNvSpPr/>
          <p:nvPr/>
        </p:nvSpPr>
        <p:spPr>
          <a:xfrm>
            <a:off x="715543" y="299167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機器學習</a:t>
            </a:r>
            <a:endParaRPr sz="2400"/>
          </a:p>
        </p:txBody>
      </p:sp>
      <p:sp>
        <p:nvSpPr>
          <p:cNvPr id="465" name="Google Shape;465;p32"/>
          <p:cNvSpPr/>
          <p:nvPr/>
        </p:nvSpPr>
        <p:spPr>
          <a:xfrm rot="-8100000">
            <a:off x="1585675" y="2517830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715543" y="21930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資料探勘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67" name="Google Shape;467;p32"/>
          <p:cNvSpPr/>
          <p:nvPr/>
        </p:nvSpPr>
        <p:spPr>
          <a:xfrm rot="-8100000">
            <a:off x="1585675" y="17005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"/>
          <p:cNvSpPr/>
          <p:nvPr/>
        </p:nvSpPr>
        <p:spPr>
          <a:xfrm>
            <a:off x="715554" y="1341325"/>
            <a:ext cx="22218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專家系統</a:t>
            </a:r>
            <a:endParaRPr sz="2400"/>
          </a:p>
        </p:txBody>
      </p:sp>
      <p:sp>
        <p:nvSpPr>
          <p:cNvPr id="469" name="Google Shape;469;p3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Machine Learning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機器學習 (1/2)</a:t>
            </a:r>
            <a:endParaRPr/>
          </a:p>
        </p:txBody>
      </p:sp>
      <p:sp>
        <p:nvSpPr>
          <p:cNvPr id="476" name="Google Shape;476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7" name="Google Shape;477;p3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布丁布丁吃布丁（2017，十月12日）。分類與預測：貝氏網路。布丁布丁吃什麼？。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https://blog.pulipuli.info/2017/10/classification-and-prediction-bayesnet.html</a:t>
            </a:r>
            <a:r>
              <a:rPr lang="zh-TW"/>
              <a:t> </a:t>
            </a:r>
            <a:endParaRPr/>
          </a:p>
        </p:txBody>
      </p:sp>
      <p:pic>
        <p:nvPicPr>
          <p:cNvPr id="478" name="Google Shape;4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855" y="1341325"/>
            <a:ext cx="4614002" cy="47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3"/>
          <p:cNvSpPr/>
          <p:nvPr/>
        </p:nvSpPr>
        <p:spPr>
          <a:xfrm flipH="1" rot="5400000">
            <a:off x="6209025" y="3131050"/>
            <a:ext cx="3091200" cy="5247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A86E8"/>
              </a:gs>
              <a:gs pos="100000">
                <a:srgbClr val="980000"/>
              </a:gs>
            </a:gsLst>
            <a:lin ang="0" scaled="0"/>
          </a:gra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3"/>
          <p:cNvSpPr txBox="1"/>
          <p:nvPr/>
        </p:nvSpPr>
        <p:spPr>
          <a:xfrm>
            <a:off x="6796425" y="5162975"/>
            <a:ext cx="191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4A86E8"/>
                </a:solidFill>
              </a:rPr>
              <a:t>預測結果</a:t>
            </a:r>
            <a:endParaRPr sz="2400">
              <a:solidFill>
                <a:srgbClr val="4A86E8"/>
              </a:solidFill>
            </a:endParaRPr>
          </a:p>
        </p:txBody>
      </p:sp>
      <p:sp>
        <p:nvSpPr>
          <p:cNvPr id="481" name="Google Shape;481;p33"/>
          <p:cNvSpPr txBox="1"/>
          <p:nvPr/>
        </p:nvSpPr>
        <p:spPr>
          <a:xfrm>
            <a:off x="6796425" y="1367250"/>
            <a:ext cx="191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85200C"/>
                </a:solidFill>
              </a:rPr>
              <a:t>推理原因</a:t>
            </a:r>
            <a:endParaRPr sz="2400">
              <a:solidFill>
                <a:srgbClr val="85200C"/>
              </a:solidFill>
            </a:endParaRPr>
          </a:p>
        </p:txBody>
      </p:sp>
      <p:pic>
        <p:nvPicPr>
          <p:cNvPr descr="google spreadsheet.png" id="482" name="Google Shape;4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4391" y="1202964"/>
            <a:ext cx="1013918" cy="13094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3" name="Google Shape;483;p33"/>
          <p:cNvSpPr/>
          <p:nvPr/>
        </p:nvSpPr>
        <p:spPr>
          <a:xfrm>
            <a:off x="715543" y="53875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大型語言模型</a:t>
            </a:r>
            <a:endParaRPr sz="2400"/>
          </a:p>
        </p:txBody>
      </p:sp>
      <p:sp>
        <p:nvSpPr>
          <p:cNvPr id="484" name="Google Shape;484;p33"/>
          <p:cNvSpPr/>
          <p:nvPr/>
        </p:nvSpPr>
        <p:spPr>
          <a:xfrm rot="-8100000">
            <a:off x="1585675" y="49332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3"/>
          <p:cNvSpPr/>
          <p:nvPr/>
        </p:nvSpPr>
        <p:spPr>
          <a:xfrm>
            <a:off x="715543" y="458892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生成式AI</a:t>
            </a:r>
            <a:endParaRPr sz="2400"/>
          </a:p>
        </p:txBody>
      </p:sp>
      <p:sp>
        <p:nvSpPr>
          <p:cNvPr id="486" name="Google Shape;486;p33"/>
          <p:cNvSpPr/>
          <p:nvPr/>
        </p:nvSpPr>
        <p:spPr>
          <a:xfrm rot="-8100000">
            <a:off x="1585675" y="4115993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3"/>
          <p:cNvSpPr/>
          <p:nvPr/>
        </p:nvSpPr>
        <p:spPr>
          <a:xfrm>
            <a:off x="715543" y="379030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深度學習</a:t>
            </a:r>
            <a:endParaRPr sz="2400"/>
          </a:p>
        </p:txBody>
      </p:sp>
      <p:sp>
        <p:nvSpPr>
          <p:cNvPr id="488" name="Google Shape;488;p33"/>
          <p:cNvSpPr/>
          <p:nvPr/>
        </p:nvSpPr>
        <p:spPr>
          <a:xfrm rot="-8100000">
            <a:off x="1585675" y="3335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3"/>
          <p:cNvSpPr/>
          <p:nvPr/>
        </p:nvSpPr>
        <p:spPr>
          <a:xfrm>
            <a:off x="715543" y="299167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機器學習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90" name="Google Shape;490;p33"/>
          <p:cNvSpPr/>
          <p:nvPr/>
        </p:nvSpPr>
        <p:spPr>
          <a:xfrm rot="-8100000">
            <a:off x="1585675" y="2517830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3"/>
          <p:cNvSpPr/>
          <p:nvPr/>
        </p:nvSpPr>
        <p:spPr>
          <a:xfrm>
            <a:off x="715543" y="21930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資料探勘</a:t>
            </a:r>
            <a:endParaRPr sz="2400"/>
          </a:p>
        </p:txBody>
      </p:sp>
      <p:sp>
        <p:nvSpPr>
          <p:cNvPr id="492" name="Google Shape;492;p33"/>
          <p:cNvSpPr/>
          <p:nvPr/>
        </p:nvSpPr>
        <p:spPr>
          <a:xfrm rot="-8100000">
            <a:off x="1585675" y="17005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3"/>
          <p:cNvSpPr/>
          <p:nvPr/>
        </p:nvSpPr>
        <p:spPr>
          <a:xfrm>
            <a:off x="715554" y="1341325"/>
            <a:ext cx="22218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專家系統</a:t>
            </a:r>
            <a:endParaRPr sz="2400"/>
          </a:p>
        </p:txBody>
      </p:sp>
      <p:sp>
        <p:nvSpPr>
          <p:cNvPr id="494" name="Google Shape;494;p3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  <p:sp>
        <p:nvSpPr>
          <p:cNvPr id="495" name="Google Shape;495;p33"/>
          <p:cNvSpPr/>
          <p:nvPr/>
        </p:nvSpPr>
        <p:spPr>
          <a:xfrm rot="-8999891">
            <a:off x="3902040" y="2116246"/>
            <a:ext cx="539370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Machine Learning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機器學習 (2/2)</a:t>
            </a:r>
            <a:endParaRPr/>
          </a:p>
        </p:txBody>
      </p:sp>
      <p:sp>
        <p:nvSpPr>
          <p:cNvPr id="502" name="Google Shape;502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3" name="Google Shape;503;p3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布丁布丁吃布丁（2017，九月26日）。AI能夠告訴你未來？用Weka實作多變項時間序列預測。布丁布丁吃什麼？。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https://blog.pulipuli.info/2017/09/aiweka-time-series-forecasting-with-weka.html</a:t>
            </a:r>
            <a:r>
              <a:rPr lang="zh-TW"/>
              <a:t> </a:t>
            </a:r>
            <a:endParaRPr/>
          </a:p>
        </p:txBody>
      </p:sp>
      <p:sp>
        <p:nvSpPr>
          <p:cNvPr id="504" name="Google Shape;504;p34"/>
          <p:cNvSpPr/>
          <p:nvPr/>
        </p:nvSpPr>
        <p:spPr>
          <a:xfrm>
            <a:off x="715543" y="53875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大型語言模型</a:t>
            </a:r>
            <a:endParaRPr sz="2400"/>
          </a:p>
        </p:txBody>
      </p:sp>
      <p:sp>
        <p:nvSpPr>
          <p:cNvPr id="505" name="Google Shape;505;p34"/>
          <p:cNvSpPr/>
          <p:nvPr/>
        </p:nvSpPr>
        <p:spPr>
          <a:xfrm rot="-8100000">
            <a:off x="1585675" y="49332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4"/>
          <p:cNvSpPr/>
          <p:nvPr/>
        </p:nvSpPr>
        <p:spPr>
          <a:xfrm>
            <a:off x="715543" y="458892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生成式AI</a:t>
            </a:r>
            <a:endParaRPr sz="2400"/>
          </a:p>
        </p:txBody>
      </p:sp>
      <p:sp>
        <p:nvSpPr>
          <p:cNvPr id="507" name="Google Shape;507;p34"/>
          <p:cNvSpPr/>
          <p:nvPr/>
        </p:nvSpPr>
        <p:spPr>
          <a:xfrm rot="-8100000">
            <a:off x="1585675" y="4115993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4"/>
          <p:cNvSpPr/>
          <p:nvPr/>
        </p:nvSpPr>
        <p:spPr>
          <a:xfrm>
            <a:off x="715543" y="379030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深度學習</a:t>
            </a:r>
            <a:endParaRPr sz="2400"/>
          </a:p>
        </p:txBody>
      </p:sp>
      <p:sp>
        <p:nvSpPr>
          <p:cNvPr id="509" name="Google Shape;509;p34"/>
          <p:cNvSpPr/>
          <p:nvPr/>
        </p:nvSpPr>
        <p:spPr>
          <a:xfrm rot="-8100000">
            <a:off x="1585675" y="3335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4"/>
          <p:cNvSpPr/>
          <p:nvPr/>
        </p:nvSpPr>
        <p:spPr>
          <a:xfrm>
            <a:off x="715543" y="299167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機器學習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11" name="Google Shape;511;p34"/>
          <p:cNvSpPr/>
          <p:nvPr/>
        </p:nvSpPr>
        <p:spPr>
          <a:xfrm rot="-8100000">
            <a:off x="1585675" y="2517830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4"/>
          <p:cNvSpPr/>
          <p:nvPr/>
        </p:nvSpPr>
        <p:spPr>
          <a:xfrm>
            <a:off x="715543" y="21930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資料探勘</a:t>
            </a:r>
            <a:endParaRPr sz="2400"/>
          </a:p>
        </p:txBody>
      </p:sp>
      <p:sp>
        <p:nvSpPr>
          <p:cNvPr id="513" name="Google Shape;513;p34"/>
          <p:cNvSpPr/>
          <p:nvPr/>
        </p:nvSpPr>
        <p:spPr>
          <a:xfrm rot="-8100000">
            <a:off x="1585675" y="17005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715554" y="1341325"/>
            <a:ext cx="22218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專家系統</a:t>
            </a:r>
            <a:endParaRPr sz="2400"/>
          </a:p>
        </p:txBody>
      </p:sp>
      <p:sp>
        <p:nvSpPr>
          <p:cNvPr id="515" name="Google Shape;515;p3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4940850" y="1350475"/>
            <a:ext cx="1751700" cy="10152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FFFFFF"/>
                </a:solidFill>
              </a:rPr>
              <a:t>periodicity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週期性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517" name="Google Shape;517;p34"/>
          <p:cNvSpPr/>
          <p:nvPr/>
        </p:nvSpPr>
        <p:spPr>
          <a:xfrm>
            <a:off x="6826850" y="1341325"/>
            <a:ext cx="1601700" cy="10335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trend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趨勢性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18" name="Google Shape;518;p34"/>
          <p:cNvSpPr/>
          <p:nvPr/>
        </p:nvSpPr>
        <p:spPr>
          <a:xfrm>
            <a:off x="3204850" y="1341325"/>
            <a:ext cx="1601700" cy="10335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lag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滯後性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19" name="Google Shape;519;p34"/>
          <p:cNvSpPr/>
          <p:nvPr/>
        </p:nvSpPr>
        <p:spPr>
          <a:xfrm>
            <a:off x="3204850" y="2590313"/>
            <a:ext cx="2221800" cy="669000"/>
          </a:xfrm>
          <a:prstGeom prst="roundRect">
            <a:avLst>
              <a:gd fmla="val 15256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週期變項 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20" name="Google Shape;520;p34"/>
          <p:cNvSpPr/>
          <p:nvPr/>
        </p:nvSpPr>
        <p:spPr>
          <a:xfrm>
            <a:off x="6206750" y="2584300"/>
            <a:ext cx="2221800" cy="681000"/>
          </a:xfrm>
          <a:prstGeom prst="roundRect">
            <a:avLst>
              <a:gd fmla="val 14419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疊加變項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521" name="Google Shape;5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563" y="3474775"/>
            <a:ext cx="5106275" cy="2612504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2" name="Google Shape;522;p34"/>
          <p:cNvSpPr/>
          <p:nvPr/>
        </p:nvSpPr>
        <p:spPr>
          <a:xfrm>
            <a:off x="6692550" y="3617767"/>
            <a:ext cx="1372200" cy="679200"/>
          </a:xfrm>
          <a:prstGeom prst="wedgeRoundRectCallout">
            <a:avLst>
              <a:gd fmla="val -60660" name="adj1"/>
              <a:gd fmla="val 15423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FF"/>
                </a:solidFill>
              </a:rPr>
              <a:t>藍:已知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523" name="Google Shape;523;p34"/>
          <p:cNvSpPr/>
          <p:nvPr/>
        </p:nvSpPr>
        <p:spPr>
          <a:xfrm>
            <a:off x="7593075" y="4154317"/>
            <a:ext cx="1372200" cy="679200"/>
          </a:xfrm>
          <a:prstGeom prst="wedgeRoundRectCallout">
            <a:avLst>
              <a:gd fmla="val -74541" name="adj1"/>
              <a:gd fmla="val 3954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紅</a:t>
            </a:r>
            <a:r>
              <a:rPr lang="zh-TW" sz="2400">
                <a:solidFill>
                  <a:srgbClr val="FF0000"/>
                </a:solidFill>
              </a:rPr>
              <a:t>:</a:t>
            </a:r>
            <a:r>
              <a:rPr lang="zh-TW" sz="2400">
                <a:solidFill>
                  <a:srgbClr val="FF0000"/>
                </a:solidFill>
              </a:rPr>
              <a:t>預測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Deep</a:t>
            </a:r>
            <a:r>
              <a:rPr lang="zh-TW" sz="2400"/>
              <a:t> Learning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深度</a:t>
            </a:r>
            <a:r>
              <a:rPr lang="zh-TW"/>
              <a:t>學習</a:t>
            </a:r>
            <a:endParaRPr/>
          </a:p>
        </p:txBody>
      </p:sp>
      <p:sp>
        <p:nvSpPr>
          <p:cNvPr id="530" name="Google Shape;530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1" name="Google Shape;531;p3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布丁布丁吃布丁（2023，七月5日）。Python中文自然語言處理動手玩。布丁布丁吃什麼？。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https://blog.pulipuli.info/2023/07/learningnatural-language-processing-with-python.html</a:t>
            </a:r>
            <a:r>
              <a:rPr lang="zh-TW"/>
              <a:t> </a:t>
            </a:r>
            <a:endParaRPr/>
          </a:p>
        </p:txBody>
      </p:sp>
      <p:pic>
        <p:nvPicPr>
          <p:cNvPr id="532" name="Google Shape;5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075" y="3869999"/>
            <a:ext cx="3888475" cy="22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5"/>
          <p:cNvPicPr preferRelativeResize="0"/>
          <p:nvPr/>
        </p:nvPicPr>
        <p:blipFill rotWithShape="1">
          <a:blip r:embed="rId5">
            <a:alphaModFix/>
          </a:blip>
          <a:srcRect b="12997" l="0" r="3984" t="37221"/>
          <a:stretch/>
        </p:blipFill>
        <p:spPr>
          <a:xfrm>
            <a:off x="3807050" y="1169325"/>
            <a:ext cx="3406275" cy="23689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4" name="Google Shape;534;p35"/>
          <p:cNvSpPr/>
          <p:nvPr/>
        </p:nvSpPr>
        <p:spPr>
          <a:xfrm rot="5400000">
            <a:off x="6890535" y="2965644"/>
            <a:ext cx="1049400" cy="926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6824" y="1969025"/>
            <a:ext cx="1105225" cy="11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5"/>
          <p:cNvSpPr/>
          <p:nvPr/>
        </p:nvSpPr>
        <p:spPr>
          <a:xfrm>
            <a:off x="6951875" y="799275"/>
            <a:ext cx="1694700" cy="894900"/>
          </a:xfrm>
          <a:prstGeom prst="wedgeRoundRectCallout">
            <a:avLst>
              <a:gd fmla="val -14303" name="adj1"/>
              <a:gd fmla="val 9760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"/>
                <a:ea typeface="Lexend"/>
                <a:cs typeface="Lexend"/>
                <a:sym typeface="Lexend"/>
              </a:rPr>
              <a:t>預訓練模型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Lexend"/>
                <a:ea typeface="Lexend"/>
                <a:cs typeface="Lexend"/>
                <a:sym typeface="Lexend"/>
              </a:rPr>
              <a:t>USE</a:t>
            </a:r>
            <a:endParaRPr b="1" sz="3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7" name="Google Shape;537;p35"/>
          <p:cNvSpPr/>
          <p:nvPr/>
        </p:nvSpPr>
        <p:spPr>
          <a:xfrm>
            <a:off x="715543" y="53875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大型語言模型</a:t>
            </a:r>
            <a:endParaRPr sz="2400"/>
          </a:p>
        </p:txBody>
      </p:sp>
      <p:sp>
        <p:nvSpPr>
          <p:cNvPr id="538" name="Google Shape;538;p35"/>
          <p:cNvSpPr/>
          <p:nvPr/>
        </p:nvSpPr>
        <p:spPr>
          <a:xfrm rot="-8100000">
            <a:off x="1585675" y="49332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5"/>
          <p:cNvSpPr/>
          <p:nvPr/>
        </p:nvSpPr>
        <p:spPr>
          <a:xfrm>
            <a:off x="715543" y="458892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生成式AI</a:t>
            </a:r>
            <a:endParaRPr sz="2400"/>
          </a:p>
        </p:txBody>
      </p:sp>
      <p:sp>
        <p:nvSpPr>
          <p:cNvPr id="540" name="Google Shape;540;p35"/>
          <p:cNvSpPr/>
          <p:nvPr/>
        </p:nvSpPr>
        <p:spPr>
          <a:xfrm rot="-8100000">
            <a:off x="1585675" y="4115993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5"/>
          <p:cNvSpPr/>
          <p:nvPr/>
        </p:nvSpPr>
        <p:spPr>
          <a:xfrm>
            <a:off x="715543" y="379030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深度學習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42" name="Google Shape;542;p35"/>
          <p:cNvSpPr/>
          <p:nvPr/>
        </p:nvSpPr>
        <p:spPr>
          <a:xfrm rot="-8100000">
            <a:off x="1585675" y="3335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5"/>
          <p:cNvSpPr/>
          <p:nvPr/>
        </p:nvSpPr>
        <p:spPr>
          <a:xfrm>
            <a:off x="715543" y="299167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機器學習</a:t>
            </a:r>
            <a:endParaRPr sz="2400"/>
          </a:p>
        </p:txBody>
      </p:sp>
      <p:sp>
        <p:nvSpPr>
          <p:cNvPr id="544" name="Google Shape;544;p35"/>
          <p:cNvSpPr/>
          <p:nvPr/>
        </p:nvSpPr>
        <p:spPr>
          <a:xfrm rot="-8100000">
            <a:off x="1585675" y="2517830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5"/>
          <p:cNvSpPr/>
          <p:nvPr/>
        </p:nvSpPr>
        <p:spPr>
          <a:xfrm>
            <a:off x="715543" y="21930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資料探勘</a:t>
            </a:r>
            <a:endParaRPr sz="2400"/>
          </a:p>
        </p:txBody>
      </p:sp>
      <p:sp>
        <p:nvSpPr>
          <p:cNvPr id="546" name="Google Shape;546;p35"/>
          <p:cNvSpPr/>
          <p:nvPr/>
        </p:nvSpPr>
        <p:spPr>
          <a:xfrm rot="-8100000">
            <a:off x="1585675" y="17005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5"/>
          <p:cNvSpPr/>
          <p:nvPr/>
        </p:nvSpPr>
        <p:spPr>
          <a:xfrm>
            <a:off x="715554" y="1341325"/>
            <a:ext cx="22218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專家系統</a:t>
            </a:r>
            <a:endParaRPr sz="2400"/>
          </a:p>
        </p:txBody>
      </p:sp>
      <p:sp>
        <p:nvSpPr>
          <p:cNvPr id="548" name="Google Shape;548;p3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  <p:sp>
        <p:nvSpPr>
          <p:cNvPr id="549" name="Google Shape;549;p35"/>
          <p:cNvSpPr/>
          <p:nvPr/>
        </p:nvSpPr>
        <p:spPr>
          <a:xfrm>
            <a:off x="5162925" y="4248600"/>
            <a:ext cx="1923900" cy="11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50" name="Google Shape;550;p35"/>
          <p:cNvSpPr/>
          <p:nvPr/>
        </p:nvSpPr>
        <p:spPr>
          <a:xfrm>
            <a:off x="3253075" y="4562378"/>
            <a:ext cx="1372200" cy="952200"/>
          </a:xfrm>
          <a:prstGeom prst="wedgeRoundRectCallout">
            <a:avLst>
              <a:gd fmla="val 94707" name="adj1"/>
              <a:gd fmla="val -13884" name="adj2"/>
              <a:gd fmla="val 0" name="adj3"/>
            </a:avLst>
          </a:prstGeom>
          <a:solidFill>
            <a:srgbClr val="9900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相似語意的文本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Generative AI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生成式AI</a:t>
            </a:r>
            <a:endParaRPr/>
          </a:p>
        </p:txBody>
      </p:sp>
      <p:sp>
        <p:nvSpPr>
          <p:cNvPr id="557" name="Google Shape;557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58" name="Google Shape;558;p36"/>
          <p:cNvPicPr preferRelativeResize="0"/>
          <p:nvPr/>
        </p:nvPicPr>
        <p:blipFill rotWithShape="1">
          <a:blip r:embed="rId3">
            <a:alphaModFix/>
          </a:blip>
          <a:srcRect b="0" l="0" r="10666" t="0"/>
          <a:stretch/>
        </p:blipFill>
        <p:spPr>
          <a:xfrm>
            <a:off x="3264990" y="1955675"/>
            <a:ext cx="5353394" cy="35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36"/>
          <p:cNvGrpSpPr/>
          <p:nvPr/>
        </p:nvGrpSpPr>
        <p:grpSpPr>
          <a:xfrm>
            <a:off x="4466587" y="1341325"/>
            <a:ext cx="2950200" cy="794700"/>
            <a:chOff x="4865324" y="1341325"/>
            <a:chExt cx="2950200" cy="794700"/>
          </a:xfrm>
        </p:grpSpPr>
        <p:sp>
          <p:nvSpPr>
            <p:cNvPr id="560" name="Google Shape;560;p36"/>
            <p:cNvSpPr/>
            <p:nvPr/>
          </p:nvSpPr>
          <p:spPr>
            <a:xfrm>
              <a:off x="4865324" y="1341325"/>
              <a:ext cx="2950200" cy="794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18497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/>
            </a:p>
          </p:txBody>
        </p:sp>
        <p:pic>
          <p:nvPicPr>
            <p:cNvPr id="561" name="Google Shape;56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31461" y="1460615"/>
              <a:ext cx="2417925" cy="5561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2" name="Google Shape;562;p36"/>
          <p:cNvSpPr/>
          <p:nvPr/>
        </p:nvSpPr>
        <p:spPr>
          <a:xfrm>
            <a:off x="715543" y="53875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大型語言模型</a:t>
            </a:r>
            <a:endParaRPr sz="2400"/>
          </a:p>
        </p:txBody>
      </p:sp>
      <p:sp>
        <p:nvSpPr>
          <p:cNvPr id="563" name="Google Shape;563;p36"/>
          <p:cNvSpPr/>
          <p:nvPr/>
        </p:nvSpPr>
        <p:spPr>
          <a:xfrm rot="-8100000">
            <a:off x="1585675" y="49332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6"/>
          <p:cNvSpPr/>
          <p:nvPr/>
        </p:nvSpPr>
        <p:spPr>
          <a:xfrm>
            <a:off x="715543" y="458892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生成式AI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65" name="Google Shape;565;p36"/>
          <p:cNvSpPr/>
          <p:nvPr/>
        </p:nvSpPr>
        <p:spPr>
          <a:xfrm rot="-8100000">
            <a:off x="1585675" y="4115993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6"/>
          <p:cNvSpPr/>
          <p:nvPr/>
        </p:nvSpPr>
        <p:spPr>
          <a:xfrm>
            <a:off x="715543" y="379030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深度學習</a:t>
            </a:r>
            <a:endParaRPr sz="2400"/>
          </a:p>
        </p:txBody>
      </p:sp>
      <p:sp>
        <p:nvSpPr>
          <p:cNvPr id="567" name="Google Shape;567;p36"/>
          <p:cNvSpPr/>
          <p:nvPr/>
        </p:nvSpPr>
        <p:spPr>
          <a:xfrm rot="-8100000">
            <a:off x="1585675" y="333510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715543" y="2991675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機器學習</a:t>
            </a:r>
            <a:endParaRPr sz="2400"/>
          </a:p>
        </p:txBody>
      </p:sp>
      <p:sp>
        <p:nvSpPr>
          <p:cNvPr id="569" name="Google Shape;569;p36"/>
          <p:cNvSpPr/>
          <p:nvPr/>
        </p:nvSpPr>
        <p:spPr>
          <a:xfrm rot="-8100000">
            <a:off x="1585675" y="2517830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6"/>
          <p:cNvSpPr/>
          <p:nvPr/>
        </p:nvSpPr>
        <p:spPr>
          <a:xfrm>
            <a:off x="715543" y="2193050"/>
            <a:ext cx="22218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資料探勘</a:t>
            </a:r>
            <a:endParaRPr sz="2400"/>
          </a:p>
        </p:txBody>
      </p:sp>
      <p:sp>
        <p:nvSpPr>
          <p:cNvPr id="571" name="Google Shape;571;p36"/>
          <p:cNvSpPr/>
          <p:nvPr/>
        </p:nvSpPr>
        <p:spPr>
          <a:xfrm rot="-8100000">
            <a:off x="1585675" y="1700555"/>
            <a:ext cx="481540" cy="48154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6"/>
          <p:cNvSpPr/>
          <p:nvPr/>
        </p:nvSpPr>
        <p:spPr>
          <a:xfrm>
            <a:off x="715554" y="1341325"/>
            <a:ext cx="22218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專家系統</a:t>
            </a:r>
            <a:endParaRPr sz="2400"/>
          </a:p>
        </p:txBody>
      </p:sp>
      <p:sp>
        <p:nvSpPr>
          <p:cNvPr id="573" name="Google Shape;573;p3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 2024</a:t>
            </a:r>
            <a:endParaRPr/>
          </a:p>
        </p:txBody>
      </p:sp>
      <p:sp>
        <p:nvSpPr>
          <p:cNvPr id="574" name="Google Shape;574;p3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陳勇汀（2024，五月29日）。文學院AI人才培育的反思。112學年度第2學期文學院「智慧人文沙龍」，新北市。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http://www.ta.tku.edu.tw/Front/news/announcement/News.aspx?id=3E%2BfAbwN8FI=&amp;Sn=850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